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8" r:id="rId2"/>
    <p:sldId id="259" r:id="rId3"/>
    <p:sldId id="265" r:id="rId4"/>
    <p:sldId id="266" r:id="rId5"/>
    <p:sldId id="267" r:id="rId6"/>
    <p:sldId id="256" r:id="rId7"/>
    <p:sldId id="257" r:id="rId8"/>
    <p:sldId id="262" r:id="rId9"/>
    <p:sldId id="264" r:id="rId10"/>
    <p:sldId id="260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D89B53-2C51-7C6B-63A1-69A2AB799531}" v="5" dt="2024-06-17T03:44:17.840"/>
    <p1510:client id="{E68C2A08-E5FF-0293-E93F-5B3A0787C843}" v="6" dt="2024-06-17T01:29:29.594"/>
    <p1510:client id="{FA263D31-7F2B-0218-E7E8-0623BD89C83E}" v="267" dt="2024-06-17T05:19:04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1558A-4DA2-4817-9DE8-A3EF98DEF015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C9E70-DD63-4064-A58B-71D0A87E66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23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677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18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28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8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84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0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81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85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00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6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4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24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10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C5EC-E0D5-01CE-3768-D111B12B2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XN PROJECT draft: </a:t>
            </a:r>
            <a:r>
              <a:rPr lang="en-US" dirty="0" err="1"/>
              <a:t>eda</a:t>
            </a:r>
            <a:r>
              <a:rPr lang="en-US" dirty="0"/>
              <a:t> presentation(GROUP) </a:t>
            </a:r>
            <a:endParaRPr lang="en-C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FEF59-BBF3-0C86-0CC9-6AD59DB1E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College of Professional Studies, Northeastern University </a:t>
            </a:r>
            <a:endParaRPr lang="en-CA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B7CFA5-42A7-0F23-F36B-525083931FBE}"/>
              </a:ext>
            </a:extLst>
          </p:cNvPr>
          <p:cNvSpPr txBox="1"/>
          <p:nvPr/>
        </p:nvSpPr>
        <p:spPr>
          <a:xfrm>
            <a:off x="724829" y="3429000"/>
            <a:ext cx="3108223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Sean McLean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Paula Andrea Romero Melo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Gauri </a:t>
            </a:r>
            <a:r>
              <a:rPr lang="en-CA" sz="2000" err="1">
                <a:solidFill>
                  <a:schemeClr val="bg1"/>
                </a:solidFill>
              </a:rPr>
              <a:t>Udaysing</a:t>
            </a:r>
            <a:r>
              <a:rPr lang="en-CA" sz="2000">
                <a:solidFill>
                  <a:schemeClr val="bg1"/>
                </a:solidFill>
              </a:rPr>
              <a:t> Shinde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Ted Smith </a:t>
            </a:r>
          </a:p>
        </p:txBody>
      </p:sp>
      <p:pic>
        <p:nvPicPr>
          <p:cNvPr id="5" name="Recording7">
            <a:hlinkClick r:id="" action="ppaction://media"/>
            <a:extLst>
              <a:ext uri="{FF2B5EF4-FFF2-40B4-BE49-F238E27FC236}">
                <a16:creationId xmlns:a16="http://schemas.microsoft.com/office/drawing/2014/main" id="{B3DD9E1E-D178-17A8-B049-830A581EF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9361" y="53063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DEC9-17CB-70BF-5CC0-3D52DC09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Simplified Distribution of Clicks by Brand</a:t>
            </a:r>
          </a:p>
        </p:txBody>
      </p:sp>
      <p:pic>
        <p:nvPicPr>
          <p:cNvPr id="4" name="Content Placeholder 3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011E1963-C3D2-EF24-118B-D410E96E7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55" y="2579882"/>
            <a:ext cx="6072000" cy="3855754"/>
          </a:xfrm>
        </p:spPr>
      </p:pic>
      <p:pic>
        <p:nvPicPr>
          <p:cNvPr id="5" name="Picture 4" descr="A pink square with black text&#10;&#10;Description automatically generated">
            <a:extLst>
              <a:ext uri="{FF2B5EF4-FFF2-40B4-BE49-F238E27FC236}">
                <a16:creationId xmlns:a16="http://schemas.microsoft.com/office/drawing/2014/main" id="{E0FF2507-8EA1-B2DA-F0CE-393A4EBA6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78" y="1998089"/>
            <a:ext cx="8394556" cy="409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1EB47-A385-96B7-9495-7C95BD85879D}"/>
              </a:ext>
            </a:extLst>
          </p:cNvPr>
          <p:cNvSpPr txBox="1"/>
          <p:nvPr/>
        </p:nvSpPr>
        <p:spPr>
          <a:xfrm>
            <a:off x="5533606" y="2565282"/>
            <a:ext cx="645120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Dash &amp; Albert: </a:t>
            </a:r>
            <a:r>
              <a:rPr lang="en-US" dirty="0">
                <a:ea typeface="+mn-lt"/>
                <a:cs typeface="+mn-lt"/>
              </a:rPr>
              <a:t>Largest share of clicks, high user interest.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Kaspene</a:t>
            </a:r>
            <a:r>
              <a:rPr lang="en-US" b="1" dirty="0">
                <a:ea typeface="+mn-lt"/>
                <a:cs typeface="+mn-lt"/>
              </a:rPr>
              <a:t> Home:</a:t>
            </a:r>
            <a:r>
              <a:rPr lang="en-US" dirty="0">
                <a:ea typeface="+mn-lt"/>
                <a:cs typeface="+mn-lt"/>
              </a:rPr>
              <a:t> Substantial portion of clicks, reflecting strong brand visibility.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Urban Accents: </a:t>
            </a:r>
            <a:r>
              <a:rPr lang="en-US" dirty="0">
                <a:ea typeface="+mn-lt"/>
                <a:cs typeface="+mn-lt"/>
              </a:rPr>
              <a:t>Significant share, suggesting effective query performance.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err="1">
                <a:ea typeface="+mn-lt"/>
                <a:cs typeface="+mn-lt"/>
              </a:rPr>
              <a:t>PineCone</a:t>
            </a:r>
            <a:r>
              <a:rPr lang="en-US" b="1" dirty="0">
                <a:ea typeface="+mn-lt"/>
                <a:cs typeface="+mn-lt"/>
              </a:rPr>
              <a:t> Hill: </a:t>
            </a:r>
            <a:r>
              <a:rPr lang="en-US" dirty="0">
                <a:ea typeface="+mn-lt"/>
                <a:cs typeface="+mn-lt"/>
              </a:rPr>
              <a:t>Moderate clicks, indicating steady user interest.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Stonewall Kitchen: </a:t>
            </a:r>
            <a:r>
              <a:rPr lang="en-US" dirty="0">
                <a:ea typeface="+mn-lt"/>
                <a:cs typeface="+mn-lt"/>
              </a:rPr>
              <a:t>Noticeable portion of clicks, showing competitive engagement.</a:t>
            </a:r>
          </a:p>
          <a:p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Others: </a:t>
            </a:r>
            <a:r>
              <a:rPr lang="en-US" dirty="0">
                <a:ea typeface="+mn-lt"/>
                <a:cs typeface="+mn-lt"/>
              </a:rPr>
              <a:t>Aggregated smaller brands, highlighting dominance of top brands.</a:t>
            </a:r>
          </a:p>
        </p:txBody>
      </p:sp>
      <p:pic>
        <p:nvPicPr>
          <p:cNvPr id="6" name="Audio Recording May 26, 2024 at 8:14:18 PM">
            <a:hlinkClick r:id="" action="ppaction://media"/>
            <a:extLst>
              <a:ext uri="{FF2B5EF4-FFF2-40B4-BE49-F238E27FC236}">
                <a16:creationId xmlns:a16="http://schemas.microsoft.com/office/drawing/2014/main" id="{FDF4C616-7310-C680-9368-2E1EF5067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98008" y="59888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24C4-15D6-1EB0-EECB-1897860A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Association mining of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98AB29-7F39-CF9C-B869-09D01151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63" y="2547692"/>
            <a:ext cx="3568661" cy="363448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600" dirty="0"/>
          </a:p>
          <a:p>
            <a:pPr marL="305435" indent="-305435"/>
            <a:r>
              <a:rPr lang="en-US" sz="1700" b="1" dirty="0">
                <a:ea typeface="+mn-lt"/>
                <a:cs typeface="+mn-lt"/>
              </a:rPr>
              <a:t>Understanding Key Metrics:</a:t>
            </a:r>
            <a:endParaRPr lang="en-US" sz="1700"/>
          </a:p>
          <a:p>
            <a:pPr marL="629920" lvl="1" indent="-305435"/>
            <a:r>
              <a:rPr lang="en-US" sz="1700" dirty="0">
                <a:ea typeface="+mn-lt"/>
                <a:cs typeface="+mn-lt"/>
              </a:rPr>
              <a:t>Support: Confidence:, and Lift.</a:t>
            </a:r>
            <a:endParaRPr lang="en-US" sz="1700"/>
          </a:p>
          <a:p>
            <a:pPr marL="305435" indent="-305435"/>
            <a:r>
              <a:rPr lang="en-US" sz="1700" b="1" dirty="0">
                <a:ea typeface="+mn-lt"/>
                <a:cs typeface="+mn-lt"/>
              </a:rPr>
              <a:t>Interpreting the Scatter Plot:</a:t>
            </a:r>
            <a:endParaRPr lang="en-US" sz="1700"/>
          </a:p>
          <a:p>
            <a:pPr marL="629920" lvl="1" indent="-305435"/>
            <a:r>
              <a:rPr lang="en-US" sz="1700" dirty="0">
                <a:ea typeface="+mn-lt"/>
                <a:cs typeface="+mn-lt"/>
              </a:rPr>
              <a:t>Reliable </a:t>
            </a:r>
            <a:r>
              <a:rPr lang="en-US" sz="1700" err="1">
                <a:ea typeface="+mn-lt"/>
                <a:cs typeface="+mn-lt"/>
              </a:rPr>
              <a:t>itemsets</a:t>
            </a:r>
            <a:r>
              <a:rPr lang="en-US" sz="1700" dirty="0">
                <a:ea typeface="+mn-lt"/>
                <a:cs typeface="+mn-lt"/>
              </a:rPr>
              <a:t> with high support and confidence, potential cross-selling opportunities with high lift.</a:t>
            </a:r>
          </a:p>
          <a:p>
            <a:pPr marL="305435" indent="-305435"/>
            <a:r>
              <a:rPr lang="en-US" sz="1700" b="1" dirty="0">
                <a:ea typeface="+mn-lt"/>
                <a:cs typeface="+mn-lt"/>
              </a:rPr>
              <a:t>Implications for Amazon:</a:t>
            </a:r>
            <a:endParaRPr lang="en-US" sz="1700"/>
          </a:p>
          <a:p>
            <a:pPr marL="629920" lvl="1" indent="-305435"/>
            <a:r>
              <a:rPr lang="en-US" sz="1700" dirty="0">
                <a:ea typeface="+mn-lt"/>
                <a:cs typeface="+mn-lt"/>
              </a:rPr>
              <a:t>Identifying common combinations, targeted marketing, enhancing recommendation systems.</a:t>
            </a:r>
          </a:p>
          <a:p>
            <a:pPr marL="324485" lvl="1" indent="0">
              <a:buNone/>
            </a:pPr>
            <a:endParaRPr lang="en-US"/>
          </a:p>
          <a:p>
            <a:pPr marL="305435" indent="-305435"/>
            <a:endParaRPr lang="en-US"/>
          </a:p>
        </p:txBody>
      </p:sp>
      <p:pic>
        <p:nvPicPr>
          <p:cNvPr id="4" name="Content Placeholder 3" descr="A graph with red spots on it&#10;&#10;Description automatically generated">
            <a:extLst>
              <a:ext uri="{FF2B5EF4-FFF2-40B4-BE49-F238E27FC236}">
                <a16:creationId xmlns:a16="http://schemas.microsoft.com/office/drawing/2014/main" id="{C35B3A68-30F2-87D8-91CE-02696143E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855122"/>
            <a:ext cx="6735272" cy="4967261"/>
          </a:xfrm>
          <a:prstGeom prst="rect">
            <a:avLst/>
          </a:prstGeom>
        </p:spPr>
      </p:pic>
      <p:pic>
        <p:nvPicPr>
          <p:cNvPr id="3" name="Recording1">
            <a:hlinkClick r:id="" action="ppaction://media"/>
            <a:extLst>
              <a:ext uri="{FF2B5EF4-FFF2-40B4-BE49-F238E27FC236}">
                <a16:creationId xmlns:a16="http://schemas.microsoft.com/office/drawing/2014/main" id="{5D3E1906-171E-9FA0-55D4-21D719173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0704" y="58179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5BE1DD-725C-90E4-9064-0489AACB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56" y="447234"/>
            <a:ext cx="7886340" cy="34502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chemeClr val="tx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AB78B-C01B-A10E-F5AD-3C9A32B0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sz="2400"/>
              <a:t>Recommendations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F815-55F1-A049-5BA8-573BBDEC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>
              <a:solidFill>
                <a:schemeClr val="bg1"/>
              </a:solidFill>
              <a:latin typeface="Gill Sans MT"/>
              <a:ea typeface="Verdana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Recording2">
            <a:hlinkClick r:id="" action="ppaction://media"/>
            <a:extLst>
              <a:ext uri="{FF2B5EF4-FFF2-40B4-BE49-F238E27FC236}">
                <a16:creationId xmlns:a16="http://schemas.microsoft.com/office/drawing/2014/main" id="{09A6E140-CFAA-6038-EE78-83E930688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1618" y="54696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F3BE-412D-1E7C-67BC-206CD80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Future research</a:t>
            </a:r>
          </a:p>
        </p:txBody>
      </p:sp>
      <p:pic>
        <p:nvPicPr>
          <p:cNvPr id="24" name="Picture 23" descr="Magnifying glass showing decling performance">
            <a:extLst>
              <a:ext uri="{FF2B5EF4-FFF2-40B4-BE49-F238E27FC236}">
                <a16:creationId xmlns:a16="http://schemas.microsoft.com/office/drawing/2014/main" id="{60083472-149C-C21F-72D5-82AE559AA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2" r="27952" b="-3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56A3FA"/>
          </a:solidFill>
          <a:ln>
            <a:solidFill>
              <a:srgbClr val="56A3F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F0419B9-8B4B-A71C-72BE-9A7A5A9EA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56A3FA"/>
              </a:buClr>
            </a:pPr>
            <a:r>
              <a:rPr lang="en-US" sz="2200" dirty="0">
                <a:ea typeface="+mn-lt"/>
                <a:cs typeface="+mn-lt"/>
              </a:rPr>
              <a:t>Continued refinement of analysis to provide specific guidance.</a:t>
            </a:r>
          </a:p>
          <a:p>
            <a:pPr marL="305435" indent="-305435">
              <a:buClr>
                <a:srgbClr val="56A3FA"/>
              </a:buClr>
            </a:pPr>
            <a:r>
              <a:rPr lang="en-US" sz="2200" dirty="0">
                <a:ea typeface="+mn-lt"/>
                <a:cs typeface="+mn-lt"/>
              </a:rPr>
              <a:t>Exploring temporal trends to understand seasonal trends and long-term shifts.</a:t>
            </a:r>
          </a:p>
          <a:p>
            <a:pPr marL="305435" indent="-305435">
              <a:buClr>
                <a:srgbClr val="56A3FA"/>
              </a:buClr>
            </a:pPr>
            <a:r>
              <a:rPr lang="en-US" sz="2200" dirty="0">
                <a:ea typeface="+mn-lt"/>
                <a:cs typeface="+mn-lt"/>
              </a:rPr>
              <a:t>Advanced predictive modeling to forecast future sales trends and customer preferences.</a:t>
            </a:r>
          </a:p>
          <a:p>
            <a:pPr marL="305435" indent="-305435">
              <a:buClr>
                <a:srgbClr val="56A3FA"/>
              </a:buClr>
            </a:pPr>
            <a:endParaRPr lang="en-US"/>
          </a:p>
        </p:txBody>
      </p:sp>
      <p:pic>
        <p:nvPicPr>
          <p:cNvPr id="3" name="Recording3">
            <a:hlinkClick r:id="" action="ppaction://media"/>
            <a:extLst>
              <a:ext uri="{FF2B5EF4-FFF2-40B4-BE49-F238E27FC236}">
                <a16:creationId xmlns:a16="http://schemas.microsoft.com/office/drawing/2014/main" id="{21E9DE2C-3016-DD06-41FF-428F6A8F6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4904" y="56546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143AB-C506-BF5F-F80C-4C853F78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DA13B8-1FB7-58A4-E63C-955447168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05435" indent="-305435"/>
            <a:r>
              <a:rPr lang="en-CA" sz="3000" dirty="0">
                <a:solidFill>
                  <a:srgbClr val="000000"/>
                </a:solidFill>
              </a:rPr>
              <a:t>Introduction of Project</a:t>
            </a:r>
          </a:p>
          <a:p>
            <a:pPr marL="305435" indent="-305435"/>
            <a:r>
              <a:rPr lang="en-CA" sz="3000" dirty="0">
                <a:solidFill>
                  <a:srgbClr val="000000"/>
                </a:solidFill>
                <a:ea typeface="+mn-lt"/>
                <a:cs typeface="+mn-lt"/>
              </a:rPr>
              <a:t>Executive Summary</a:t>
            </a:r>
          </a:p>
          <a:p>
            <a:pPr marL="305435" indent="-305435"/>
            <a:r>
              <a:rPr lang="en-CA" sz="3000" dirty="0">
                <a:solidFill>
                  <a:srgbClr val="000000"/>
                </a:solidFill>
                <a:ea typeface="+mn-lt"/>
                <a:cs typeface="+mn-lt"/>
              </a:rPr>
              <a:t>Business Problem</a:t>
            </a:r>
            <a:endParaRPr lang="en-CA" sz="3000" dirty="0"/>
          </a:p>
          <a:p>
            <a:pPr marL="305435" indent="-305435"/>
            <a:r>
              <a:rPr lang="en-CA" sz="3000" dirty="0">
                <a:solidFill>
                  <a:srgbClr val="000000"/>
                </a:solidFill>
                <a:ea typeface="+mn-lt"/>
                <a:cs typeface="+mn-lt"/>
              </a:rPr>
              <a:t>Analytics / Visuals</a:t>
            </a:r>
            <a:endParaRPr lang="en-CA" sz="3000" dirty="0"/>
          </a:p>
          <a:p>
            <a:pPr marL="305435" indent="-305435"/>
            <a:r>
              <a:rPr lang="en-CA" sz="3000" dirty="0">
                <a:solidFill>
                  <a:srgbClr val="000000"/>
                </a:solidFill>
                <a:ea typeface="+mn-lt"/>
                <a:cs typeface="+mn-lt"/>
              </a:rPr>
              <a:t>Recommendations &amp; Findings</a:t>
            </a:r>
            <a:endParaRPr lang="en-CA" sz="3000" dirty="0"/>
          </a:p>
          <a:p>
            <a:pPr marL="305435" indent="-305435"/>
            <a:r>
              <a:rPr lang="en-CA" sz="3000" dirty="0">
                <a:solidFill>
                  <a:srgbClr val="000000"/>
                </a:solidFill>
                <a:ea typeface="+mn-lt"/>
                <a:cs typeface="+mn-lt"/>
              </a:rPr>
              <a:t>Future Research</a:t>
            </a:r>
            <a:endParaRPr lang="en-CA" sz="3000" dirty="0"/>
          </a:p>
          <a:p>
            <a:pPr marL="305435" indent="-305435"/>
            <a:endParaRPr lang="en-CA">
              <a:solidFill>
                <a:srgbClr val="000000"/>
              </a:solidFill>
            </a:endParaRPr>
          </a:p>
          <a:p>
            <a:pPr marL="305435" indent="-305435"/>
            <a:endParaRPr lang="en-CA"/>
          </a:p>
        </p:txBody>
      </p:sp>
      <p:pic>
        <p:nvPicPr>
          <p:cNvPr id="4" name="Recording6">
            <a:hlinkClick r:id="" action="ppaction://media"/>
            <a:extLst>
              <a:ext uri="{FF2B5EF4-FFF2-40B4-BE49-F238E27FC236}">
                <a16:creationId xmlns:a16="http://schemas.microsoft.com/office/drawing/2014/main" id="{0AED47DB-8088-8620-DFF5-CFF62DEEF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3932" y="54913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9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7C9B-CD36-3F2F-4922-323F78D5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8B20-2950-E65D-F90E-99A99DB9E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400" dirty="0">
                <a:ea typeface="+mn-lt"/>
                <a:cs typeface="+mn-lt"/>
              </a:rPr>
              <a:t>Objective: Identify areas of interest for Yeoman Technology Group.</a:t>
            </a:r>
          </a:p>
          <a:p>
            <a:pPr marL="305435" indent="-305435"/>
            <a:r>
              <a:rPr lang="en-US" sz="2400" dirty="0">
                <a:ea typeface="+mn-lt"/>
                <a:cs typeface="+mn-lt"/>
              </a:rPr>
              <a:t>Dataset Analysis: Each member found patterns providing insights for potential deliverables.</a:t>
            </a:r>
          </a:p>
          <a:p>
            <a:pPr marL="305435" indent="-305435"/>
            <a:r>
              <a:rPr lang="en-US" sz="2400" dirty="0">
                <a:ea typeface="+mn-lt"/>
                <a:cs typeface="+mn-lt"/>
              </a:rPr>
              <a:t>Focus Areas: Market Share Clicks and Search Query.</a:t>
            </a:r>
          </a:p>
          <a:p>
            <a:pPr marL="305435" indent="-305435"/>
            <a:endParaRPr lang="en-US"/>
          </a:p>
        </p:txBody>
      </p:sp>
      <p:pic>
        <p:nvPicPr>
          <p:cNvPr id="4" name="Recording5">
            <a:hlinkClick r:id="" action="ppaction://media"/>
            <a:extLst>
              <a:ext uri="{FF2B5EF4-FFF2-40B4-BE49-F238E27FC236}">
                <a16:creationId xmlns:a16="http://schemas.microsoft.com/office/drawing/2014/main" id="{C59E7EA1-75FB-2441-D910-7FAE2EB81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5304" y="54151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4B5-307F-A107-2F1D-70CFC51B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4804-6484-FC2D-AEB2-58A75D9D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400" dirty="0">
                <a:ea typeface="+mn-lt"/>
                <a:cs typeface="+mn-lt"/>
              </a:rPr>
              <a:t>Challenge: Help pre-Internet brands improve digital sales without disrupting existing wholesale and retail channels.</a:t>
            </a:r>
          </a:p>
          <a:p>
            <a:pPr marL="305435" indent="-305435"/>
            <a:endParaRPr lang="en-US" sz="2400"/>
          </a:p>
          <a:p>
            <a:pPr marL="305435" indent="-305435"/>
            <a:r>
              <a:rPr lang="en-US" sz="2400" dirty="0">
                <a:solidFill>
                  <a:srgbClr val="3D3D3D"/>
                </a:solidFill>
                <a:ea typeface="+mn-lt"/>
                <a:cs typeface="+mn-lt"/>
              </a:rPr>
              <a:t>Strategy: Utilize Amazon data to enhance client understanding of pricing, advertising, and merchandising programs.</a:t>
            </a:r>
            <a:endParaRPr lang="en-US" sz="2400" dirty="0">
              <a:ea typeface="+mn-lt"/>
              <a:cs typeface="+mn-lt"/>
            </a:endParaRPr>
          </a:p>
          <a:p>
            <a:pPr marL="305435" indent="-305435"/>
            <a:endParaRPr lang="en-US" sz="2400">
              <a:solidFill>
                <a:srgbClr val="3D3D3D"/>
              </a:solidFill>
              <a:ea typeface="+mn-lt"/>
              <a:cs typeface="+mn-lt"/>
            </a:endParaRPr>
          </a:p>
          <a:p>
            <a:pPr marL="305435" indent="-305435"/>
            <a:r>
              <a:rPr lang="en-US" sz="2400" dirty="0">
                <a:solidFill>
                  <a:srgbClr val="3D3D3D"/>
                </a:solidFill>
                <a:ea typeface="+mn-lt"/>
                <a:cs typeface="+mn-lt"/>
              </a:rPr>
              <a:t>Goal: Create scalable Brand Influence and Ad Spend Optimization models to improve advertising strategies and brand positioning on Amazon.</a:t>
            </a:r>
            <a:endParaRPr lang="en-US" sz="2400" dirty="0">
              <a:ea typeface="+mn-lt"/>
              <a:cs typeface="+mn-lt"/>
            </a:endParaRPr>
          </a:p>
          <a:p>
            <a:pPr marL="305435" indent="-305435"/>
            <a:endParaRPr lang="en-US"/>
          </a:p>
        </p:txBody>
      </p:sp>
      <p:pic>
        <p:nvPicPr>
          <p:cNvPr id="4" name="Recording4">
            <a:hlinkClick r:id="" action="ppaction://media"/>
            <a:extLst>
              <a:ext uri="{FF2B5EF4-FFF2-40B4-BE49-F238E27FC236}">
                <a16:creationId xmlns:a16="http://schemas.microsoft.com/office/drawing/2014/main" id="{E96AE86F-09AA-C039-9AA2-DD81FBDFA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8961" y="56764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0D07-77EA-21BB-F57B-6577D08E5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47" y="719353"/>
            <a:ext cx="5791483" cy="597117"/>
          </a:xfrm>
        </p:spPr>
        <p:txBody>
          <a:bodyPr>
            <a:normAutofit fontScale="90000"/>
          </a:bodyPr>
          <a:lstStyle/>
          <a:p>
            <a:r>
              <a:rPr lang="en-US"/>
              <a:t>Analytics/visuals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aph of purchase&#10;&#10;Description automatically generated">
            <a:extLst>
              <a:ext uri="{FF2B5EF4-FFF2-40B4-BE49-F238E27FC236}">
                <a16:creationId xmlns:a16="http://schemas.microsoft.com/office/drawing/2014/main" id="{3CA20055-BE39-9427-D84A-08BE6D8D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46" y="2215985"/>
            <a:ext cx="3722454" cy="268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58571-96EC-9C16-21B4-812C4D254BA2}"/>
              </a:ext>
            </a:extLst>
          </p:cNvPr>
          <p:cNvSpPr txBox="1"/>
          <p:nvPr/>
        </p:nvSpPr>
        <p:spPr>
          <a:xfrm>
            <a:off x="446314" y="1894114"/>
            <a:ext cx="5965371" cy="321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b="1" dirty="0"/>
              <a:t>Key Insights from Brand Share Histogram</a:t>
            </a:r>
          </a:p>
          <a:p>
            <a:endParaRPr lang="en-US" sz="2000" b="1" dirty="0"/>
          </a:p>
          <a:p>
            <a:pPr>
              <a:buFont typeface=""/>
              <a:buChar char="•"/>
            </a:pPr>
            <a:r>
              <a:rPr lang="en-US" sz="2000" b="1" dirty="0"/>
              <a:t>Market Dominance:</a:t>
            </a:r>
            <a:r>
              <a:rPr lang="en-US" sz="2000" dirty="0"/>
              <a:t> </a:t>
            </a:r>
            <a:r>
              <a:rPr lang="en-US" sz="2000" dirty="0">
                <a:ea typeface="+mn-lt"/>
                <a:cs typeface="+mn-lt"/>
              </a:rPr>
              <a:t>Few brands dominate with high percentages.</a:t>
            </a:r>
          </a:p>
          <a:p>
            <a:pPr>
              <a:buFont typeface=""/>
              <a:buChar char="•"/>
            </a:pPr>
            <a:r>
              <a:rPr lang="en-US" sz="2000" b="1" dirty="0"/>
              <a:t>Barriers to Entry:</a:t>
            </a:r>
            <a:r>
              <a:rPr lang="en-US" sz="2000" dirty="0"/>
              <a:t> </a:t>
            </a:r>
            <a:r>
              <a:rPr lang="en-US" sz="2000" dirty="0">
                <a:ea typeface="+mn-lt"/>
                <a:cs typeface="+mn-lt"/>
              </a:rPr>
              <a:t>High prevalence of 0% indicates strong brand loyalty and high entry costs.</a:t>
            </a:r>
          </a:p>
          <a:p>
            <a:pPr>
              <a:buFont typeface=""/>
              <a:buChar char="•"/>
            </a:pPr>
            <a:r>
              <a:rPr lang="en-US" sz="2000" b="1" dirty="0"/>
              <a:t>Competition Intensity:</a:t>
            </a:r>
            <a:r>
              <a:rPr lang="en-US" sz="2000" dirty="0"/>
              <a:t> </a:t>
            </a:r>
            <a:r>
              <a:rPr lang="en-US" sz="2000" dirty="0">
                <a:ea typeface="+mn-lt"/>
                <a:cs typeface="+mn-lt"/>
              </a:rPr>
              <a:t>Significant gap between 0% and dominant brands.</a:t>
            </a:r>
          </a:p>
          <a:p>
            <a:pPr>
              <a:buFont typeface=""/>
              <a:buChar char="•"/>
            </a:pPr>
            <a:r>
              <a:rPr lang="en-US" sz="2000" b="1" dirty="0"/>
              <a:t>Market Maturity:</a:t>
            </a:r>
            <a:r>
              <a:rPr lang="en-US" sz="2000" dirty="0"/>
              <a:t> </a:t>
            </a:r>
            <a:r>
              <a:rPr lang="en-US" sz="2000" dirty="0">
                <a:ea typeface="+mn-lt"/>
                <a:cs typeface="+mn-lt"/>
              </a:rPr>
              <a:t>Concentration at extremes indicates a mature market.</a:t>
            </a:r>
          </a:p>
        </p:txBody>
      </p:sp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58E117B1-F82B-B76E-AEF8-347406B12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7304" y="58070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C711C7F-F3D4-AA56-6303-2095F070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988099"/>
          </a:xfrm>
        </p:spPr>
        <p:txBody>
          <a:bodyPr/>
          <a:lstStyle/>
          <a:p>
            <a:r>
              <a:rPr lang="en-CA"/>
              <a:t>Search query volume Vs. impressions: total count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7DFC89-B8D5-478C-B42F-4E24983DF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62" y="2105891"/>
            <a:ext cx="8098731" cy="430085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3DC03FC-CA3D-4F7C-C7BB-28EE00807D89}"/>
              </a:ext>
            </a:extLst>
          </p:cNvPr>
          <p:cNvCxnSpPr>
            <a:cxnSpLocks/>
          </p:cNvCxnSpPr>
          <p:nvPr/>
        </p:nvCxnSpPr>
        <p:spPr>
          <a:xfrm flipV="1">
            <a:off x="868218" y="2253673"/>
            <a:ext cx="6954982" cy="3777672"/>
          </a:xfrm>
          <a:prstGeom prst="line">
            <a:avLst/>
          </a:prstGeom>
          <a:ln w="3175"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2C20C4F-6984-E06B-52AC-C40E1D4F1AF6}"/>
              </a:ext>
            </a:extLst>
          </p:cNvPr>
          <p:cNvSpPr txBox="1"/>
          <p:nvPr/>
        </p:nvSpPr>
        <p:spPr>
          <a:xfrm>
            <a:off x="8636000" y="2157350"/>
            <a:ext cx="3291538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dirty="0">
                <a:ea typeface="+mn-lt"/>
                <a:cs typeface="+mn-lt"/>
              </a:rPr>
              <a:t>Observation: Linear relationship between search query volume and ad impressions.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+mn-lt"/>
                <a:cs typeface="+mn-lt"/>
              </a:rPr>
              <a:t>Implication: Focusing advertising on high search query areas can increase ad visibility.</a:t>
            </a:r>
            <a:endParaRPr lang="en-CA" sz="2200" dirty="0">
              <a:ea typeface="+mn-lt"/>
              <a:cs typeface="+mn-lt"/>
            </a:endParaRPr>
          </a:p>
        </p:txBody>
      </p:sp>
      <p:pic>
        <p:nvPicPr>
          <p:cNvPr id="18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1946A927-2E14-0E8B-DD41-6A7C66DB1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4291" y="6127668"/>
            <a:ext cx="555699" cy="5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1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9"/>
    </mc:Choice>
    <mc:Fallback xmlns="">
      <p:transition spd="slow" advTm="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C3766-4D4F-8624-2950-C679FFF5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BRANDS FREQUENCY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A41CCE-38D8-73A3-2E34-C1BA2A96C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7" y="2068714"/>
            <a:ext cx="7133512" cy="45105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E1C827-5810-2101-5251-6457C5C4BC81}"/>
              </a:ext>
            </a:extLst>
          </p:cNvPr>
          <p:cNvSpPr txBox="1"/>
          <p:nvPr/>
        </p:nvSpPr>
        <p:spPr>
          <a:xfrm>
            <a:off x="7828022" y="2776654"/>
            <a:ext cx="3961071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Brand Popularity.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000" dirty="0"/>
              <a:t>Strong market presence in the top 5 of brands.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Lower frequencies may be niche players or newer entrants.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 evidence of outliers.</a:t>
            </a:r>
            <a:endParaRPr lang="en-CA" sz="2000" dirty="0"/>
          </a:p>
        </p:txBody>
      </p:sp>
      <p:pic>
        <p:nvPicPr>
          <p:cNvPr id="9" name="Brands Frequency">
            <a:hlinkClick r:id="" action="ppaction://media"/>
            <a:extLst>
              <a:ext uri="{FF2B5EF4-FFF2-40B4-BE49-F238E27FC236}">
                <a16:creationId xmlns:a16="http://schemas.microsoft.com/office/drawing/2014/main" id="{8C36627B-3852-90D4-A2F3-56E118CD0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9493" y="5969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38"/>
    </mc:Choice>
    <mc:Fallback xmlns="">
      <p:transition spd="slow" advTm="88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F5D9-207F-1920-E72D-B11D3055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SHARE BY COMPANY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B4E4-788E-EF4D-449F-2027564D7B6F}"/>
              </a:ext>
            </a:extLst>
          </p:cNvPr>
          <p:cNvSpPr txBox="1"/>
          <p:nvPr/>
        </p:nvSpPr>
        <p:spPr>
          <a:xfrm>
            <a:off x="6931068" y="2546958"/>
            <a:ext cx="4592876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There is a definite wide range of market share for each of the companies/brands.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Smaller market share has potential for greater percentage increase in sales and or profit.</a:t>
            </a:r>
          </a:p>
          <a:p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Are the smaller brands willing to put up the effort and capital to try changing?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 descr="A graph of a market share&#10;&#10;Description automatically generated">
            <a:extLst>
              <a:ext uri="{FF2B5EF4-FFF2-40B4-BE49-F238E27FC236}">
                <a16:creationId xmlns:a16="http://schemas.microsoft.com/office/drawing/2014/main" id="{4643CB7B-E62C-A6BC-BAC9-16006B80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4" y="2302809"/>
            <a:ext cx="6238875" cy="4081377"/>
          </a:xfrm>
        </p:spPr>
      </p:pic>
    </p:spTree>
    <p:extLst>
      <p:ext uri="{BB962C8B-B14F-4D97-AF65-F5344CB8AC3E}">
        <p14:creationId xmlns:p14="http://schemas.microsoft.com/office/powerpoint/2010/main" val="309269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08C6-F216-6341-499F-00FA61B8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Clicks vs. Purchases: Total Count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DF9E33E-6145-C57B-E5C7-81D8EB979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2641080"/>
            <a:ext cx="4962525" cy="308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BEF00-C8C1-0BDF-399F-C2FAEE224CF1}"/>
              </a:ext>
            </a:extLst>
          </p:cNvPr>
          <p:cNvSpPr txBox="1"/>
          <p:nvPr/>
        </p:nvSpPr>
        <p:spPr>
          <a:xfrm>
            <a:off x="6980400" y="2396400"/>
            <a:ext cx="4627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Data Concentration:</a:t>
            </a:r>
            <a:r>
              <a:rPr lang="en-US" sz="2000" dirty="0">
                <a:ea typeface="+mn-lt"/>
                <a:cs typeface="+mn-lt"/>
              </a:rPr>
              <a:t> Most queries have low clicks and purchases, indicating low engagement and conversion.</a:t>
            </a:r>
          </a:p>
          <a:p>
            <a:pPr marL="285750" indent="-285750">
              <a:buFont typeface="Arial"/>
              <a:buChar char="•"/>
            </a:pPr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Outliers:</a:t>
            </a:r>
            <a:r>
              <a:rPr lang="en-US" sz="2000" dirty="0">
                <a:ea typeface="+mn-lt"/>
                <a:cs typeface="+mn-lt"/>
              </a:rPr>
              <a:t> Some queries have high clicks but low purchases.</a:t>
            </a:r>
          </a:p>
          <a:p>
            <a:endParaRPr lang="en-US" sz="2000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dirty="0">
                <a:ea typeface="+mn-lt"/>
                <a:cs typeface="+mn-lt"/>
              </a:rPr>
              <a:t>Recommendation: </a:t>
            </a:r>
            <a:r>
              <a:rPr lang="en-US" sz="2000" dirty="0">
                <a:ea typeface="+mn-lt"/>
                <a:cs typeface="+mn-lt"/>
              </a:rPr>
              <a:t>Optimize high-click, low-purchase queries to improve performance.</a:t>
            </a:r>
          </a:p>
        </p:txBody>
      </p:sp>
      <p:pic>
        <p:nvPicPr>
          <p:cNvPr id="4" name="Audio Recording May 26, 2024 at 8:12:05 PM">
            <a:hlinkClick r:id="" action="ppaction://media"/>
            <a:extLst>
              <a:ext uri="{FF2B5EF4-FFF2-40B4-BE49-F238E27FC236}">
                <a16:creationId xmlns:a16="http://schemas.microsoft.com/office/drawing/2014/main" id="{BDD47027-FBE5-363E-7BD3-CE811B464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4800" y="59115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Dividendo</vt:lpstr>
      <vt:lpstr>XN PROJECT draft: eda presentation(GROUP) </vt:lpstr>
      <vt:lpstr>INTRODUCTION</vt:lpstr>
      <vt:lpstr>Executive summary</vt:lpstr>
      <vt:lpstr>Business problem</vt:lpstr>
      <vt:lpstr>Analytics/visuals</vt:lpstr>
      <vt:lpstr>Search query volume Vs. impressions: total count</vt:lpstr>
      <vt:lpstr>BRANDS FREQUENCY</vt:lpstr>
      <vt:lpstr>MARKET SHARE BY COMPANY</vt:lpstr>
      <vt:lpstr>Clicks vs. Purchases: Total Count</vt:lpstr>
      <vt:lpstr>Simplified Distribution of Clicks by Brand</vt:lpstr>
      <vt:lpstr>Association mining of dataset</vt:lpstr>
      <vt:lpstr>Recommendations and findings</vt:lpstr>
      <vt:lpstr>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query volume Vs. impressions: total count</dc:title>
  <dc:creator>paula andrea Romero</dc:creator>
  <cp:revision>91</cp:revision>
  <dcterms:created xsi:type="dcterms:W3CDTF">2024-05-24T01:50:53Z</dcterms:created>
  <dcterms:modified xsi:type="dcterms:W3CDTF">2024-06-17T05:20:55Z</dcterms:modified>
</cp:coreProperties>
</file>